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5" r:id="rId4"/>
    <p:sldId id="269" r:id="rId5"/>
    <p:sldId id="270" r:id="rId6"/>
    <p:sldId id="266" r:id="rId7"/>
    <p:sldId id="319" r:id="rId8"/>
    <p:sldId id="276" r:id="rId9"/>
    <p:sldId id="273" r:id="rId10"/>
    <p:sldId id="274" r:id="rId11"/>
    <p:sldId id="267" r:id="rId12"/>
    <p:sldId id="288" r:id="rId13"/>
    <p:sldId id="292" r:id="rId14"/>
    <p:sldId id="289" r:id="rId15"/>
    <p:sldId id="290" r:id="rId16"/>
    <p:sldId id="291" r:id="rId17"/>
    <p:sldId id="283" r:id="rId18"/>
    <p:sldId id="284" r:id="rId19"/>
    <p:sldId id="285" r:id="rId20"/>
    <p:sldId id="286" r:id="rId21"/>
    <p:sldId id="281" r:id="rId22"/>
    <p:sldId id="277" r:id="rId23"/>
    <p:sldId id="278" r:id="rId24"/>
    <p:sldId id="287" r:id="rId25"/>
    <p:sldId id="259" r:id="rId26"/>
    <p:sldId id="293" r:id="rId27"/>
    <p:sldId id="294" r:id="rId28"/>
    <p:sldId id="295" r:id="rId29"/>
    <p:sldId id="296" r:id="rId30"/>
    <p:sldId id="260" r:id="rId31"/>
    <p:sldId id="320" r:id="rId32"/>
    <p:sldId id="303" r:id="rId33"/>
    <p:sldId id="264" r:id="rId34"/>
    <p:sldId id="304" r:id="rId35"/>
    <p:sldId id="312" r:id="rId36"/>
    <p:sldId id="297" r:id="rId37"/>
    <p:sldId id="302" r:id="rId38"/>
    <p:sldId id="314" r:id="rId39"/>
    <p:sldId id="315" r:id="rId40"/>
    <p:sldId id="316" r:id="rId41"/>
    <p:sldId id="298" r:id="rId42"/>
    <p:sldId id="317" r:id="rId43"/>
    <p:sldId id="299" r:id="rId44"/>
    <p:sldId id="313" r:id="rId45"/>
    <p:sldId id="300" r:id="rId46"/>
    <p:sldId id="318" r:id="rId47"/>
    <p:sldId id="301" r:id="rId48"/>
    <p:sldId id="305" r:id="rId49"/>
    <p:sldId id="310" r:id="rId50"/>
    <p:sldId id="311" r:id="rId51"/>
    <p:sldId id="307" r:id="rId52"/>
    <p:sldId id="309" r:id="rId53"/>
    <p:sldId id="308" r:id="rId54"/>
    <p:sldId id="321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4" d="100"/>
          <a:sy n="74" d="100"/>
        </p:scale>
        <p:origin x="-152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615CD-6287-0B4F-AA4D-BB84DAFD6802}" type="datetimeFigureOut">
              <a:rPr lang="en-US" smtClean="0"/>
              <a:t>1/25/16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89B7-C431-A244-946B-DE8A8BD1D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490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615CD-6287-0B4F-AA4D-BB84DAFD6802}" type="datetimeFigureOut">
              <a:rPr lang="en-US" smtClean="0"/>
              <a:t>1/25/16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89B7-C431-A244-946B-DE8A8BD1D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13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615CD-6287-0B4F-AA4D-BB84DAFD6802}" type="datetimeFigureOut">
              <a:rPr lang="en-US" smtClean="0"/>
              <a:t>1/25/16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89B7-C431-A244-946B-DE8A8BD1D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918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615CD-6287-0B4F-AA4D-BB84DAFD6802}" type="datetimeFigureOut">
              <a:rPr lang="en-US" smtClean="0"/>
              <a:t>1/25/16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89B7-C431-A244-946B-DE8A8BD1D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984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615CD-6287-0B4F-AA4D-BB84DAFD6802}" type="datetimeFigureOut">
              <a:rPr lang="en-US" smtClean="0"/>
              <a:t>1/25/16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89B7-C431-A244-946B-DE8A8BD1D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726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615CD-6287-0B4F-AA4D-BB84DAFD6802}" type="datetimeFigureOut">
              <a:rPr lang="en-US" smtClean="0"/>
              <a:t>1/25/16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89B7-C431-A244-946B-DE8A8BD1D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8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615CD-6287-0B4F-AA4D-BB84DAFD6802}" type="datetimeFigureOut">
              <a:rPr lang="en-US" smtClean="0"/>
              <a:t>1/25/16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89B7-C431-A244-946B-DE8A8BD1D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68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615CD-6287-0B4F-AA4D-BB84DAFD6802}" type="datetimeFigureOut">
              <a:rPr lang="en-US" smtClean="0"/>
              <a:t>1/25/16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89B7-C431-A244-946B-DE8A8BD1D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79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615CD-6287-0B4F-AA4D-BB84DAFD6802}" type="datetimeFigureOut">
              <a:rPr lang="en-US" smtClean="0"/>
              <a:t>1/25/16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89B7-C431-A244-946B-DE8A8BD1D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850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615CD-6287-0B4F-AA4D-BB84DAFD6802}" type="datetimeFigureOut">
              <a:rPr lang="en-US" smtClean="0"/>
              <a:t>1/25/16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89B7-C431-A244-946B-DE8A8BD1D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291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615CD-6287-0B4F-AA4D-BB84DAFD6802}" type="datetimeFigureOut">
              <a:rPr lang="en-US" smtClean="0"/>
              <a:t>1/25/16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B89B7-C431-A244-946B-DE8A8BD1D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6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Book"/>
                <a:cs typeface="Avenir Book"/>
              </a:defRPr>
            </a:lvl1pPr>
          </a:lstStyle>
          <a:p>
            <a:fld id="{771615CD-6287-0B4F-AA4D-BB84DAFD6802}" type="datetimeFigureOut">
              <a:rPr lang="en-US" smtClean="0"/>
              <a:pPr/>
              <a:t>1/25/16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Book"/>
                <a:cs typeface="Avenir Book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Book"/>
                <a:cs typeface="Avenir Book"/>
              </a:defRPr>
            </a:lvl1pPr>
          </a:lstStyle>
          <a:p>
            <a:fld id="{6A2B89B7-C431-A244-946B-DE8A8BD1D7A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209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 Book"/>
          <a:ea typeface="+mj-ea"/>
          <a:cs typeface="Avenir Boo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venir Book"/>
          <a:ea typeface="+mn-ea"/>
          <a:cs typeface="Avenir Book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venir Book"/>
          <a:ea typeface="+mn-ea"/>
          <a:cs typeface="Avenir Book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venir Book"/>
          <a:ea typeface="+mn-ea"/>
          <a:cs typeface="Avenir Book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venir Book"/>
          <a:ea typeface="+mn-ea"/>
          <a:cs typeface="Avenir Book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iocloud.png"/>
          <p:cNvPicPr>
            <a:picLocks noChangeAspect="1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406" y="1324873"/>
            <a:ext cx="9479735" cy="43139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24873"/>
            <a:ext cx="7772400" cy="1470025"/>
          </a:xfrm>
          <a:solidFill>
            <a:schemeClr val="bg1">
              <a:alpha val="73000"/>
            </a:schemeClr>
          </a:solidFill>
        </p:spPr>
        <p:txBody>
          <a:bodyPr/>
          <a:lstStyle/>
          <a:p>
            <a:r>
              <a:rPr lang="en-US" dirty="0" smtClean="0">
                <a:latin typeface="Avenir Black"/>
                <a:cs typeface="Avenir Black"/>
              </a:rPr>
              <a:t>Introduction to Data Science for Biology</a:t>
            </a:r>
            <a:endParaRPr lang="en-US" dirty="0">
              <a:latin typeface="Avenir Black"/>
              <a:cs typeface="Avenir Black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762500"/>
            <a:ext cx="6400800" cy="1752600"/>
          </a:xfrm>
        </p:spPr>
        <p:txBody>
          <a:bodyPr/>
          <a:lstStyle/>
          <a:p>
            <a:r>
              <a:rPr lang="en-US" dirty="0" smtClean="0"/>
              <a:t>Jarrett Byrnes</a:t>
            </a:r>
          </a:p>
          <a:p>
            <a:r>
              <a:rPr lang="en-US" dirty="0" smtClean="0"/>
              <a:t>UMass Boston</a:t>
            </a:r>
          </a:p>
          <a:p>
            <a:r>
              <a:rPr lang="en-US" dirty="0" smtClean="0"/>
              <a:t>Spring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260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1-26 at 8.37.06 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124"/>
            <a:ext cx="9144000" cy="650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30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1-25 at 10.44.31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3" y="0"/>
            <a:ext cx="8723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51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G1538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35" y="733498"/>
            <a:ext cx="68326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032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1-26 at 9.07.36 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1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288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plot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5" y="555439"/>
            <a:ext cx="86995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100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quence_b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720"/>
            <a:ext cx="9144000" cy="602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285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4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67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lack_Nike_FuelBan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23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-son-wearables-android-wear-esta-aqui-l-sdn62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166" y="0"/>
            <a:ext cx="57293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20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antified_self_logo_2x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3594"/>
            <a:ext cx="9144000" cy="206477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910423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22560"/>
            <a:ext cx="8229600" cy="1143000"/>
          </a:xfrm>
        </p:spPr>
        <p:txBody>
          <a:bodyPr/>
          <a:lstStyle/>
          <a:p>
            <a:r>
              <a:rPr lang="en-US" dirty="0" smtClean="0"/>
              <a:t>We Are Awash in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521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llisMoodFa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449"/>
            <a:ext cx="9144000" cy="646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56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77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11481" y="868385"/>
            <a:ext cx="6947079" cy="521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927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77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848" y="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39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77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784" y="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7859"/>
            <a:ext cx="8229600" cy="1143000"/>
          </a:xfrm>
        </p:spPr>
        <p:txBody>
          <a:bodyPr/>
          <a:lstStyle/>
          <a:p>
            <a:r>
              <a:rPr lang="en-US" dirty="0" smtClean="0"/>
              <a:t>We Are Awash in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32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Takes Many Forms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Athletic performance</a:t>
            </a:r>
          </a:p>
          <a:p>
            <a:r>
              <a:rPr lang="en-US" dirty="0" err="1" smtClean="0"/>
              <a:t>Timeseries</a:t>
            </a:r>
            <a:r>
              <a:rPr lang="en-US" dirty="0" smtClean="0"/>
              <a:t> of polls</a:t>
            </a:r>
          </a:p>
          <a:p>
            <a:r>
              <a:rPr lang="en-US" dirty="0" smtClean="0"/>
              <a:t>Sequence Data</a:t>
            </a:r>
          </a:p>
          <a:p>
            <a:r>
              <a:rPr lang="en-US" dirty="0" smtClean="0"/>
              <a:t>Measurements of physical properties</a:t>
            </a:r>
          </a:p>
          <a:p>
            <a:r>
              <a:rPr lang="en-US" dirty="0" smtClean="0"/>
              <a:t>Maps (often with many layers) with information</a:t>
            </a:r>
          </a:p>
          <a:p>
            <a:r>
              <a:rPr lang="en-US" dirty="0" smtClean="0"/>
              <a:t>Timings of events</a:t>
            </a:r>
          </a:p>
          <a:p>
            <a:r>
              <a:rPr lang="en-US" dirty="0" smtClean="0"/>
              <a:t>Images</a:t>
            </a:r>
          </a:p>
          <a:p>
            <a:r>
              <a:rPr lang="en-US" dirty="0" smtClean="0"/>
              <a:t>Network descriptions</a:t>
            </a:r>
          </a:p>
          <a:p>
            <a:r>
              <a:rPr lang="en-US" dirty="0" smtClean="0"/>
              <a:t>Plain text</a:t>
            </a:r>
          </a:p>
        </p:txBody>
      </p:sp>
    </p:spTree>
    <p:extLst>
      <p:ext uri="{BB962C8B-B14F-4D97-AF65-F5344CB8AC3E}">
        <p14:creationId xmlns:p14="http://schemas.microsoft.com/office/powerpoint/2010/main" val="925903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61360"/>
            <a:ext cx="8229600" cy="1143000"/>
          </a:xfrm>
        </p:spPr>
        <p:txBody>
          <a:bodyPr/>
          <a:lstStyle/>
          <a:p>
            <a:r>
              <a:rPr lang="en-US" dirty="0" smtClean="0"/>
              <a:t>Data is at the Center of Biology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814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1.lar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4350"/>
            <a:ext cx="9158392" cy="484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41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oto_Phylo_Final_Source_modified_AP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349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713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062745595_e1035b1d1c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18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1-25 at 10.25.43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3288"/>
            <a:ext cx="9144000" cy="577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436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Classical Tools Not Up to the Task</a:t>
            </a:r>
            <a:endParaRPr lang="en-US" dirty="0"/>
          </a:p>
        </p:txBody>
      </p:sp>
      <p:pic>
        <p:nvPicPr>
          <p:cNvPr id="4" name="Content Placeholder 3" descr="Screen Shot 2016-01-26 at 9.13.45 AM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7" b="81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49761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Classical Tools Not Up to the Task</a:t>
            </a:r>
            <a:endParaRPr lang="en-US" dirty="0"/>
          </a:p>
        </p:txBody>
      </p:sp>
      <p:pic>
        <p:nvPicPr>
          <p:cNvPr id="5" name="Picture 4" descr="CZnOurEWkAA47gZ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084" y="1240960"/>
            <a:ext cx="4635028" cy="555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24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96506"/>
            <a:ext cx="7772400" cy="1470025"/>
          </a:xfrm>
        </p:spPr>
        <p:txBody>
          <a:bodyPr/>
          <a:lstStyle/>
          <a:p>
            <a:r>
              <a:rPr lang="en-US" dirty="0" smtClean="0"/>
              <a:t>Introduction to Data Science for Biology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820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7167"/>
            <a:ext cx="8229600" cy="1143000"/>
          </a:xfrm>
        </p:spPr>
        <p:txBody>
          <a:bodyPr>
            <a:normAutofit/>
          </a:bodyPr>
          <a:lstStyle/>
          <a:p>
            <a:r>
              <a:rPr lang="en-US" sz="6600" dirty="0" smtClean="0"/>
              <a:t>Who Are You?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434751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7167"/>
            <a:ext cx="8229600" cy="1143000"/>
          </a:xfrm>
        </p:spPr>
        <p:txBody>
          <a:bodyPr>
            <a:normAutofit/>
          </a:bodyPr>
          <a:lstStyle/>
          <a:p>
            <a:r>
              <a:rPr lang="en-US" sz="6600" dirty="0" smtClean="0"/>
              <a:t>Our Semester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482317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ata-scien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6" y="1621746"/>
            <a:ext cx="9037161" cy="354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050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845"/>
            <a:ext cx="9144000" cy="2188581"/>
          </a:xfrm>
        </p:spPr>
        <p:txBody>
          <a:bodyPr>
            <a:normAutofit/>
          </a:bodyPr>
          <a:lstStyle/>
          <a:p>
            <a:r>
              <a:rPr lang="en-US" dirty="0"/>
              <a:t>Learn how to create efficient understandable datasets for biological </a:t>
            </a:r>
            <a:r>
              <a:rPr lang="en-US" dirty="0" smtClean="0"/>
              <a:t>research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273533"/>
              </p:ext>
            </p:extLst>
          </p:nvPr>
        </p:nvGraphicFramePr>
        <p:xfrm>
          <a:off x="1" y="2249024"/>
          <a:ext cx="11215314" cy="4253261"/>
        </p:xfrm>
        <a:graphic>
          <a:graphicData uri="http://schemas.openxmlformats.org/drawingml/2006/table">
            <a:tbl>
              <a:tblPr/>
              <a:tblGrid>
                <a:gridCol w="673172"/>
                <a:gridCol w="698575"/>
                <a:gridCol w="698575"/>
                <a:gridCol w="673172"/>
                <a:gridCol w="1219332"/>
                <a:gridCol w="889097"/>
                <a:gridCol w="978005"/>
                <a:gridCol w="1054215"/>
                <a:gridCol w="1054215"/>
                <a:gridCol w="1028812"/>
                <a:gridCol w="1155825"/>
                <a:gridCol w="1092319"/>
              </a:tblGrid>
              <a:tr h="2538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effectLst/>
                          <a:latin typeface="Arial"/>
                        </a:rPr>
                        <a:t>YEAR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effectLst/>
                          <a:latin typeface="Arial"/>
                        </a:rPr>
                        <a:t>MONTH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effectLst/>
                          <a:latin typeface="Arial"/>
                        </a:rPr>
                        <a:t>DAY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effectLst/>
                          <a:latin typeface="Arial"/>
                        </a:rPr>
                        <a:t>DATE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effectLst/>
                          <a:latin typeface="Arial"/>
                        </a:rPr>
                        <a:t>SITE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effectLst/>
                          <a:latin typeface="Arial"/>
                        </a:rPr>
                        <a:t>TRANSECT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effectLst/>
                          <a:latin typeface="Arial"/>
                        </a:rPr>
                        <a:t>SP_CODE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i="0" u="none" strike="noStrike" dirty="0">
                          <a:effectLst/>
                          <a:latin typeface="Arial"/>
                        </a:rPr>
                        <a:t>0-20 IN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b="1" i="0" u="none" strike="noStrike" dirty="0">
                          <a:effectLst/>
                          <a:latin typeface="Arial"/>
                        </a:rPr>
                        <a:t>20-40 IN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effectLst/>
                          <a:latin typeface="Arial"/>
                        </a:rPr>
                        <a:t>40-20 OFF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effectLst/>
                          <a:latin typeface="Arial"/>
                        </a:rPr>
                        <a:t>20-0 OFF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effectLst/>
                          <a:latin typeface="Arial"/>
                        </a:rPr>
                        <a:t>OBSERVER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99942"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2013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7/24/2013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effectLst/>
                          <a:latin typeface="Arial"/>
                        </a:rPr>
                        <a:t>BAKER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HOAM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effectLst/>
                          <a:latin typeface="Arial"/>
                        </a:rPr>
                        <a:t>LYMAN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99942"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2013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7/24/2013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effectLst/>
                          <a:latin typeface="Arial"/>
                        </a:rPr>
                        <a:t>BAKER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CAIR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LYMAN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99942"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2013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7/24/2013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BAKER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CABO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LYMAN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99942"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2013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7/24/2013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BAKER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ASFO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LYMAN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99942"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2013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7/24/2013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effectLst/>
                          <a:latin typeface="Arial"/>
                        </a:rPr>
                        <a:t>BAKER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HOAM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effectLst/>
                          <a:latin typeface="Arial"/>
                        </a:rPr>
                        <a:t>LYMAN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99942"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2013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7/24/2013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effectLst/>
                          <a:latin typeface="Arial"/>
                        </a:rPr>
                        <a:t>BAKER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CAIR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effectLst/>
                          <a:latin typeface="Arial"/>
                        </a:rPr>
                        <a:t>11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effectLst/>
                          <a:latin typeface="Arial"/>
                        </a:rPr>
                        <a:t>LYMAN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99942"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2013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7/24/2013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effectLst/>
                          <a:latin typeface="Arial"/>
                        </a:rPr>
                        <a:t>BAKER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CABO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LYMAN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99942"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2013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7/24/2013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effectLst/>
                          <a:latin typeface="Arial"/>
                        </a:rPr>
                        <a:t>BAKER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CAMA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LYMAN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99942"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2013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7/24/2013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effectLst/>
                          <a:latin typeface="Arial"/>
                        </a:rPr>
                        <a:t>BAKER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ASFO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effectLst/>
                          <a:latin typeface="Arial"/>
                        </a:rPr>
                        <a:t>LYMAN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99942"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2013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7/24/2013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effectLst/>
                          <a:latin typeface="Arial"/>
                        </a:rPr>
                        <a:t>BAKER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ASRU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effectLst/>
                          <a:latin typeface="Arial"/>
                        </a:rPr>
                        <a:t>LYMAN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7396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/>
              <a:t>Learn common programming </a:t>
            </a:r>
            <a:r>
              <a:rPr lang="en-US" dirty="0" smtClean="0"/>
              <a:t>language(s) </a:t>
            </a:r>
            <a:r>
              <a:rPr lang="en-US" dirty="0"/>
              <a:t>associated with data </a:t>
            </a:r>
            <a:r>
              <a:rPr lang="en-US" dirty="0" smtClean="0"/>
              <a:t>science</a:t>
            </a:r>
            <a:endParaRPr lang="en-US" dirty="0"/>
          </a:p>
        </p:txBody>
      </p:sp>
      <p:pic>
        <p:nvPicPr>
          <p:cNvPr id="4" name="Picture 3" descr="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48" y="1827186"/>
            <a:ext cx="6181429" cy="468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326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SrNZlQVAAAlfQ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675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634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TarUp-WcAAWJb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795" y="773900"/>
            <a:ext cx="39243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66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1-25 at 10.27.05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452"/>
            <a:ext cx="9144000" cy="616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899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-ME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41" y="264565"/>
            <a:ext cx="6968738" cy="628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431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/>
              <a:t>Build a vocabulary of visualization tools that enable students to see what their data </a:t>
            </a:r>
            <a:r>
              <a:rPr lang="en-US" dirty="0" smtClean="0"/>
              <a:t>means</a:t>
            </a:r>
            <a:endParaRPr lang="en-US" dirty="0"/>
          </a:p>
        </p:txBody>
      </p:sp>
      <p:pic>
        <p:nvPicPr>
          <p:cNvPr id="5" name="Picture 4" descr="ggplot2-area-plot-area-plot-and-bar-plot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44" y="1805297"/>
            <a:ext cx="7257124" cy="483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60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How I Know I </a:t>
            </a:r>
            <a:r>
              <a:rPr lang="en-US" dirty="0"/>
              <a:t>F</a:t>
            </a:r>
            <a:r>
              <a:rPr lang="en-US" dirty="0" smtClean="0"/>
              <a:t>ailed You</a:t>
            </a:r>
            <a:endParaRPr lang="en-US" dirty="0"/>
          </a:p>
        </p:txBody>
      </p:sp>
      <p:pic>
        <p:nvPicPr>
          <p:cNvPr id="5" name="Picture 4" descr="cnedu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9"/>
          <a:stretch/>
        </p:blipFill>
        <p:spPr>
          <a:xfrm>
            <a:off x="1509541" y="1300456"/>
            <a:ext cx="5987736" cy="553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81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3-dplyr-fig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95"/>
          <a:stretch/>
        </p:blipFill>
        <p:spPr>
          <a:xfrm>
            <a:off x="1193445" y="2172529"/>
            <a:ext cx="6179930" cy="42377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/>
              <a:t>Develop an understanding of how to manipulate data for the purposes of seeing useful </a:t>
            </a:r>
            <a:r>
              <a:rPr lang="en-US" dirty="0" smtClean="0"/>
              <a:t>patterns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581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/>
              <a:t>http://</a:t>
            </a:r>
            <a:r>
              <a:rPr lang="en-US" sz="1200" dirty="0" err="1" smtClean="0"/>
              <a:t>swcarpentry.github.io</a:t>
            </a:r>
            <a:r>
              <a:rPr lang="en-US" sz="1200" dirty="0" smtClean="0"/>
              <a:t>/r-novice-</a:t>
            </a:r>
            <a:r>
              <a:rPr lang="en-US" sz="1200" dirty="0" err="1" smtClean="0"/>
              <a:t>gapminder</a:t>
            </a:r>
            <a:r>
              <a:rPr lang="en-US" sz="1200" dirty="0" smtClean="0"/>
              <a:t>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38754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5503565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294" y="512319"/>
            <a:ext cx="5867687" cy="58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32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/>
              <a:t>Understand how to unify data from disparate sources to build a larger picture of biological </a:t>
            </a:r>
            <a:r>
              <a:rPr lang="en-US" dirty="0" smtClean="0"/>
              <a:t>phenomena</a:t>
            </a:r>
            <a:endParaRPr lang="en-US" dirty="0"/>
          </a:p>
        </p:txBody>
      </p:sp>
      <p:pic>
        <p:nvPicPr>
          <p:cNvPr id="4" name="Picture 3" descr="Screen Shot 2016-01-26 at 8.36.32 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08" y="2148822"/>
            <a:ext cx="86868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645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/>
              <a:t>Understand how to unify data from disparate sources to build a larger picture of biological </a:t>
            </a:r>
            <a:r>
              <a:rPr lang="en-US" dirty="0" smtClean="0"/>
              <a:t>phenomena</a:t>
            </a:r>
            <a:endParaRPr lang="en-US" dirty="0"/>
          </a:p>
        </p:txBody>
      </p:sp>
      <p:pic>
        <p:nvPicPr>
          <p:cNvPr id="5" name="Picture 4" descr="10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072" y="1805340"/>
            <a:ext cx="5309485" cy="530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115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/>
              <a:t>Learn basic analytical tools for deriving statistical inference from </a:t>
            </a:r>
            <a:r>
              <a:rPr lang="en-US" dirty="0" smtClean="0"/>
              <a:t>data</a:t>
            </a:r>
            <a:endParaRPr lang="en-US" dirty="0"/>
          </a:p>
        </p:txBody>
      </p:sp>
      <p:pic>
        <p:nvPicPr>
          <p:cNvPr id="5" name="Picture 4" descr="correl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25" y="2433225"/>
            <a:ext cx="7780152" cy="313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328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7167"/>
            <a:ext cx="8229600" cy="1143000"/>
          </a:xfrm>
        </p:spPr>
        <p:txBody>
          <a:bodyPr>
            <a:normAutofit/>
          </a:bodyPr>
          <a:lstStyle/>
          <a:p>
            <a:r>
              <a:rPr lang="en-US" sz="6600" dirty="0" smtClean="0"/>
              <a:t>This Class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929680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Page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70660" y="6131358"/>
            <a:ext cx="76995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Avenir Black"/>
                <a:cs typeface="Avenir Black"/>
              </a:rPr>
              <a:t>http://</a:t>
            </a:r>
            <a:r>
              <a:rPr lang="en-US" sz="2800" dirty="0" err="1" smtClean="0">
                <a:latin typeface="Avenir Black"/>
                <a:cs typeface="Avenir Black"/>
              </a:rPr>
              <a:t>byrneslab.net</a:t>
            </a:r>
            <a:r>
              <a:rPr lang="en-US" sz="2800" dirty="0" smtClean="0">
                <a:latin typeface="Avenir Black"/>
                <a:cs typeface="Avenir Black"/>
              </a:rPr>
              <a:t>/teaching/</a:t>
            </a:r>
            <a:r>
              <a:rPr lang="en-US" sz="2800" dirty="0" err="1" smtClean="0">
                <a:latin typeface="Avenir Black"/>
                <a:cs typeface="Avenir Black"/>
              </a:rPr>
              <a:t>data_science</a:t>
            </a:r>
            <a:r>
              <a:rPr lang="en-US" sz="2800" dirty="0" smtClean="0">
                <a:latin typeface="Avenir Black"/>
                <a:cs typeface="Avenir Black"/>
              </a:rPr>
              <a:t>/</a:t>
            </a:r>
            <a:endParaRPr lang="en-US" sz="2800" dirty="0">
              <a:latin typeface="Avenir Black"/>
              <a:cs typeface="Avenir Black"/>
            </a:endParaRPr>
          </a:p>
        </p:txBody>
      </p:sp>
      <p:pic>
        <p:nvPicPr>
          <p:cNvPr id="5" name="Picture 4" descr="Screen Shot 2016-01-26 at 10.10.52 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91" y="1218747"/>
            <a:ext cx="7094977" cy="490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114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1-25 at 10.27.30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765"/>
            <a:ext cx="9144000" cy="5450066"/>
          </a:xfrm>
          <a:prstGeom prst="rect">
            <a:avLst/>
          </a:prstGeom>
        </p:spPr>
      </p:pic>
      <p:pic>
        <p:nvPicPr>
          <p:cNvPr id="3" name="Picture 2" descr="Screen Shot 2016-01-25 at 10.27.43 P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805" y="0"/>
            <a:ext cx="50891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195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Text”book</a:t>
            </a:r>
            <a:r>
              <a:rPr lang="en-US" dirty="0" smtClean="0"/>
              <a:t> &amp; Weekly Readings</a:t>
            </a:r>
            <a:endParaRPr lang="en-US" dirty="0"/>
          </a:p>
        </p:txBody>
      </p:sp>
      <p:pic>
        <p:nvPicPr>
          <p:cNvPr id="4" name="Picture 3" descr="co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616" y="1626493"/>
            <a:ext cx="3048000" cy="39989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61362" y="6041783"/>
            <a:ext cx="3929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venir Black"/>
                <a:cs typeface="Avenir Black"/>
              </a:rPr>
              <a:t>http://r4ds.had.co.nz/</a:t>
            </a:r>
            <a:endParaRPr lang="en-US" sz="2800" dirty="0"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3566724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Coding!</a:t>
            </a:r>
          </a:p>
          <a:p>
            <a:endParaRPr lang="en-US" dirty="0"/>
          </a:p>
          <a:p>
            <a:r>
              <a:rPr lang="en-US" dirty="0" smtClean="0"/>
              <a:t>TA: Jillian </a:t>
            </a:r>
            <a:r>
              <a:rPr lang="en-US" dirty="0" err="1" smtClean="0"/>
              <a:t>Dunic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Guided examples and then challenge 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95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Weekly problem sets</a:t>
            </a:r>
          </a:p>
          <a:p>
            <a:pPr lvl="1"/>
            <a:r>
              <a:rPr lang="en-US" dirty="0" smtClean="0"/>
              <a:t>Variable in scope!</a:t>
            </a:r>
          </a:p>
          <a:p>
            <a:pPr lvl="1"/>
            <a:r>
              <a:rPr lang="en-US" dirty="0" smtClean="0"/>
              <a:t>May involve elements of your final project</a:t>
            </a:r>
          </a:p>
          <a:p>
            <a:endParaRPr lang="en-US" dirty="0"/>
          </a:p>
          <a:p>
            <a:r>
              <a:rPr lang="en-US" dirty="0" smtClean="0"/>
              <a:t>Can be started in lab</a:t>
            </a:r>
          </a:p>
          <a:p>
            <a:pPr lvl="1"/>
            <a:r>
              <a:rPr lang="en-US" dirty="0" smtClean="0"/>
              <a:t>Will highlight concepts from that week</a:t>
            </a:r>
          </a:p>
        </p:txBody>
      </p:sp>
    </p:spTree>
    <p:extLst>
      <p:ext uri="{BB962C8B-B14F-4D97-AF65-F5344CB8AC3E}">
        <p14:creationId xmlns:p14="http://schemas.microsoft.com/office/powerpoint/2010/main" val="249557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1628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Analysis of a data set of your choosing</a:t>
            </a:r>
          </a:p>
          <a:p>
            <a:pPr lvl="1"/>
            <a:r>
              <a:rPr lang="en-US" dirty="0" smtClean="0"/>
              <a:t>From your own work</a:t>
            </a:r>
          </a:p>
          <a:p>
            <a:pPr lvl="1"/>
            <a:r>
              <a:rPr lang="en-US" dirty="0" smtClean="0"/>
              <a:t>Found data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Data </a:t>
            </a:r>
            <a:r>
              <a:rPr lang="en-US" dirty="0" err="1" smtClean="0"/>
              <a:t>mashups</a:t>
            </a:r>
            <a:r>
              <a:rPr lang="en-US" dirty="0" smtClean="0"/>
              <a:t> encouraged!</a:t>
            </a:r>
          </a:p>
          <a:p>
            <a:pPr lvl="1"/>
            <a:r>
              <a:rPr lang="en-US" dirty="0" smtClean="0"/>
              <a:t>Bring together multiple public sources of data</a:t>
            </a:r>
          </a:p>
          <a:p>
            <a:endParaRPr lang="en-US" dirty="0"/>
          </a:p>
          <a:p>
            <a:r>
              <a:rPr lang="en-US" dirty="0" smtClean="0"/>
              <a:t>Proposals due in two weeks</a:t>
            </a:r>
          </a:p>
          <a:p>
            <a:pPr lvl="1"/>
            <a:r>
              <a:rPr lang="en-US" dirty="0" smtClean="0"/>
              <a:t>What data will you be using?</a:t>
            </a:r>
          </a:p>
          <a:p>
            <a:pPr lvl="1"/>
            <a:r>
              <a:rPr lang="en-US" dirty="0" smtClean="0"/>
              <a:t>What question do you want to answer?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917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441842"/>
          </a:xfrm>
        </p:spPr>
        <p:txBody>
          <a:bodyPr>
            <a:normAutofit/>
          </a:bodyPr>
          <a:lstStyle/>
          <a:p>
            <a:r>
              <a:rPr lang="en-US" dirty="0" smtClean="0"/>
              <a:t>Next Time: Data Collection, Entry, and How to Make Your Data Usable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(and have future you avoid wanting to kill now you)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948467"/>
            <a:ext cx="890690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latin typeface="Avenir Black"/>
                <a:cs typeface="Avenir Black"/>
              </a:rPr>
              <a:t>(</a:t>
            </a:r>
            <a:r>
              <a:rPr lang="en-US" sz="2600" dirty="0" smtClean="0">
                <a:latin typeface="Avenir Black"/>
                <a:cs typeface="Avenir Black"/>
              </a:rPr>
              <a:t>And listed to the Not So Standard Deviations Podcast)</a:t>
            </a:r>
            <a:endParaRPr lang="en-US" sz="2600" dirty="0"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810024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1-25 at 10.30.24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43" y="0"/>
            <a:ext cx="5990477" cy="6858000"/>
          </a:xfrm>
          <a:prstGeom prst="rect">
            <a:avLst/>
          </a:prstGeom>
        </p:spPr>
      </p:pic>
      <p:pic>
        <p:nvPicPr>
          <p:cNvPr id="5" name="Picture 4" descr="Screen Shot 2016-01-25 at 10.30.33 P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43" y="2977208"/>
            <a:ext cx="5880100" cy="27051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740535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477746299_3f2919f23b_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88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1-26 at 8.35.12 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604"/>
            <a:ext cx="9144000" cy="601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71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1-26 at 8.36.32 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08" y="1506243"/>
            <a:ext cx="86868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32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1116</TotalTime>
  <Words>524</Words>
  <Application>Microsoft Macintosh PowerPoint</Application>
  <PresentationFormat>On-screen Show (4:3)</PresentationFormat>
  <Paragraphs>195</Paragraphs>
  <Slides>54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Office Theme</vt:lpstr>
      <vt:lpstr>Introduction to Data Science for Biology</vt:lpstr>
      <vt:lpstr>We Are Awash in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Are Awash in Data</vt:lpstr>
      <vt:lpstr>Data Takes Many Forms </vt:lpstr>
      <vt:lpstr>Data is at the Center of Biology</vt:lpstr>
      <vt:lpstr>PowerPoint Presentation</vt:lpstr>
      <vt:lpstr>PowerPoint Presentation</vt:lpstr>
      <vt:lpstr>PowerPoint Presentation</vt:lpstr>
      <vt:lpstr>Classical Tools Not Up to the Task</vt:lpstr>
      <vt:lpstr>Classical Tools Not Up to the Task</vt:lpstr>
      <vt:lpstr>Introduction to Data Science for Biology</vt:lpstr>
      <vt:lpstr>Who Are You?</vt:lpstr>
      <vt:lpstr>Our Semester</vt:lpstr>
      <vt:lpstr>PowerPoint Presentation</vt:lpstr>
      <vt:lpstr>Learn how to create efficient understandable datasets for biological research</vt:lpstr>
      <vt:lpstr>Learn common programming language(s) associated with data science</vt:lpstr>
      <vt:lpstr>PowerPoint Presentation</vt:lpstr>
      <vt:lpstr>PowerPoint Presentation</vt:lpstr>
      <vt:lpstr>PowerPoint Presentation</vt:lpstr>
      <vt:lpstr>Build a vocabulary of visualization tools that enable students to see what their data means</vt:lpstr>
      <vt:lpstr>This is How I Know I Failed You</vt:lpstr>
      <vt:lpstr>Develop an understanding of how to manipulate data for the purposes of seeing useful patterns</vt:lpstr>
      <vt:lpstr>PowerPoint Presentation</vt:lpstr>
      <vt:lpstr>Understand how to unify data from disparate sources to build a larger picture of biological phenomena</vt:lpstr>
      <vt:lpstr>Understand how to unify data from disparate sources to build a larger picture of biological phenomena</vt:lpstr>
      <vt:lpstr>Learn basic analytical tools for deriving statistical inference from data</vt:lpstr>
      <vt:lpstr>This Class</vt:lpstr>
      <vt:lpstr>Course Web Page</vt:lpstr>
      <vt:lpstr>“Text”book &amp; Weekly Readings</vt:lpstr>
      <vt:lpstr>Lab</vt:lpstr>
      <vt:lpstr>Assignments</vt:lpstr>
      <vt:lpstr>Final Project</vt:lpstr>
      <vt:lpstr>Next Time: Data Collection, Entry, and How to Make Your Data Usable  (and have future you avoid wanting to kill now you)</vt:lpstr>
    </vt:vector>
  </TitlesOfParts>
  <Company>UCSB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Science for Biology</dc:title>
  <dc:creator>Jarrett Byrnes</dc:creator>
  <cp:lastModifiedBy>Jarrett Byrnes</cp:lastModifiedBy>
  <cp:revision>13</cp:revision>
  <dcterms:created xsi:type="dcterms:W3CDTF">2016-01-25T22:36:19Z</dcterms:created>
  <dcterms:modified xsi:type="dcterms:W3CDTF">2016-01-26T17:12:43Z</dcterms:modified>
</cp:coreProperties>
</file>